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3" r:id="rId5"/>
    <p:sldId id="272" r:id="rId6"/>
    <p:sldId id="271" r:id="rId7"/>
    <p:sldId id="265" r:id="rId8"/>
    <p:sldId id="266" r:id="rId9"/>
    <p:sldId id="267" r:id="rId10"/>
    <p:sldId id="274" r:id="rId11"/>
    <p:sldId id="273" r:id="rId12"/>
    <p:sldId id="261" r:id="rId13"/>
    <p:sldId id="269" r:id="rId14"/>
    <p:sldId id="270" r:id="rId15"/>
    <p:sldId id="275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2008"/>
    <a:srgbClr val="C62635"/>
    <a:srgbClr val="35060B"/>
    <a:srgbClr val="48586F"/>
    <a:srgbClr val="4341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7" autoAdjust="0"/>
    <p:restoredTop sz="85029" autoAdjust="0"/>
  </p:normalViewPr>
  <p:slideViewPr>
    <p:cSldViewPr snapToGrid="0" snapToObjects="1">
      <p:cViewPr>
        <p:scale>
          <a:sx n="25" d="100"/>
          <a:sy n="25" d="100"/>
        </p:scale>
        <p:origin x="2430" y="12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972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740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0252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8441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679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2018/8/9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4001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2018/8/9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633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2018/8/9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3135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2018/8/9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2174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2018/8/9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7252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D7CF-34DE-B74E-A67B-EF2276810DA8}" type="datetimeFigureOut">
              <a:rPr kumimoji="1" lang="zh-TW" altLang="en-US" smtClean="0"/>
              <a:t>2018/8/9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1944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BD7CF-34DE-B74E-A67B-EF2276810DA8}" type="datetimeFigureOut">
              <a:rPr kumimoji="1" lang="zh-TW" altLang="en-US" smtClean="0"/>
              <a:t>2018/8/9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B66BC-3F2E-DE4E-ACE0-28E46AA0D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5613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2.png"/><Relationship Id="rId10" Type="http://schemas.openxmlformats.org/officeDocument/2006/relationships/image" Target="../media/image17.png"/><Relationship Id="rId4" Type="http://schemas.openxmlformats.org/officeDocument/2006/relationships/image" Target="../media/image31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63" y="1855452"/>
            <a:ext cx="3600000" cy="119814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369" y="1938264"/>
            <a:ext cx="4320000" cy="118211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l="4674" t="35238" r="8068" b="41533"/>
          <a:stretch/>
        </p:blipFill>
        <p:spPr>
          <a:xfrm>
            <a:off x="5145467" y="4969161"/>
            <a:ext cx="4320000" cy="115544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5174520" y="3438469"/>
            <a:ext cx="4320000" cy="4320000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8" name="群組 7"/>
          <p:cNvGrpSpPr/>
          <p:nvPr/>
        </p:nvGrpSpPr>
        <p:grpSpPr>
          <a:xfrm>
            <a:off x="3381296" y="357187"/>
            <a:ext cx="7906449" cy="4320000"/>
            <a:chOff x="3381296" y="357187"/>
            <a:chExt cx="7906449" cy="4320000"/>
          </a:xfrm>
        </p:grpSpPr>
        <p:sp>
          <p:nvSpPr>
            <p:cNvPr id="5" name="橢圓 4"/>
            <p:cNvSpPr/>
            <p:nvPr/>
          </p:nvSpPr>
          <p:spPr>
            <a:xfrm>
              <a:off x="3381296" y="357187"/>
              <a:ext cx="4320000" cy="4320000"/>
            </a:xfrm>
            <a:prstGeom prst="ellipse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6967745" y="357187"/>
              <a:ext cx="4320000" cy="432000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884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橢圓 12"/>
          <p:cNvSpPr/>
          <p:nvPr/>
        </p:nvSpPr>
        <p:spPr>
          <a:xfrm>
            <a:off x="4107200" y="1657914"/>
            <a:ext cx="2880000" cy="288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74" y="2704078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676" y="463218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733" y="289887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278" y="2004205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200" y="3403951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676" y="347664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093" y="174333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855" y="405441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981" y="116556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616" y="232110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向右箭號 28"/>
          <p:cNvSpPr/>
          <p:nvPr/>
        </p:nvSpPr>
        <p:spPr>
          <a:xfrm rot="1606338" flipH="1">
            <a:off x="4266961" y="2634685"/>
            <a:ext cx="1505217" cy="27000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1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7133528" y="1088348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7710391" y="1728960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7970728" y="2310147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8030905" y="2863865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7970727" y="3432888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7650213" y="3964201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6885659" y="4547820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3146781" y="3297189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3086553" y="2586741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3244320" y="1888947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jinbutuillust.businesscatalyst.com/images/020902.png?crc=396871859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281" y="1790090"/>
            <a:ext cx="215999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jinbutuillust.businesscatalyst.com/images/030403.png?crc=24985689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151" y="1776741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79" y="1442937"/>
            <a:ext cx="540000" cy="540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262" y="1618947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39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立方體 24"/>
          <p:cNvSpPr/>
          <p:nvPr/>
        </p:nvSpPr>
        <p:spPr>
          <a:xfrm>
            <a:off x="-5070065" y="4493573"/>
            <a:ext cx="4500000" cy="3600000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立方體 25"/>
          <p:cNvSpPr/>
          <p:nvPr/>
        </p:nvSpPr>
        <p:spPr>
          <a:xfrm>
            <a:off x="-1470065" y="4493573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0" name="群組 39"/>
          <p:cNvGrpSpPr/>
          <p:nvPr/>
        </p:nvGrpSpPr>
        <p:grpSpPr>
          <a:xfrm rot="-1860000">
            <a:off x="10939" y="5558078"/>
            <a:ext cx="2933142" cy="1990453"/>
            <a:chOff x="1152083" y="3465543"/>
            <a:chExt cx="2933142" cy="1990453"/>
          </a:xfrm>
        </p:grpSpPr>
        <p:pic>
          <p:nvPicPr>
            <p:cNvPr id="41" name="圖片 40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905" r="46042"/>
            <a:stretch/>
          </p:blipFill>
          <p:spPr>
            <a:xfrm flipH="1">
              <a:off x="1152083" y="3465543"/>
              <a:ext cx="806371" cy="829610"/>
            </a:xfrm>
            <a:prstGeom prst="rect">
              <a:avLst/>
            </a:prstGeom>
          </p:spPr>
        </p:pic>
        <p:pic>
          <p:nvPicPr>
            <p:cNvPr id="42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1685225" y="372529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立方體 36"/>
          <p:cNvSpPr/>
          <p:nvPr/>
        </p:nvSpPr>
        <p:spPr>
          <a:xfrm>
            <a:off x="2636840" y="4493573"/>
            <a:ext cx="4500000" cy="3600000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立方體 37"/>
          <p:cNvSpPr/>
          <p:nvPr/>
        </p:nvSpPr>
        <p:spPr>
          <a:xfrm>
            <a:off x="6236840" y="4493573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2" name="群組 51"/>
          <p:cNvGrpSpPr/>
          <p:nvPr/>
        </p:nvGrpSpPr>
        <p:grpSpPr>
          <a:xfrm rot="-1860000">
            <a:off x="8631834" y="4891661"/>
            <a:ext cx="3815179" cy="2762781"/>
            <a:chOff x="784396" y="3061935"/>
            <a:chExt cx="3815179" cy="2762781"/>
          </a:xfrm>
        </p:grpSpPr>
        <p:pic>
          <p:nvPicPr>
            <p:cNvPr id="53" name="圖片 52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-187" b="1082"/>
            <a:stretch/>
          </p:blipFill>
          <p:spPr>
            <a:xfrm rot="20940000" flipH="1" flipV="1">
              <a:off x="784396" y="3061935"/>
              <a:ext cx="1803375" cy="1780478"/>
            </a:xfrm>
            <a:prstGeom prst="rect">
              <a:avLst/>
            </a:prstGeom>
          </p:spPr>
        </p:pic>
        <p:pic>
          <p:nvPicPr>
            <p:cNvPr id="54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2199575" y="409401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立方體 54"/>
          <p:cNvSpPr/>
          <p:nvPr/>
        </p:nvSpPr>
        <p:spPr>
          <a:xfrm>
            <a:off x="12265905" y="4493573"/>
            <a:ext cx="4500000" cy="3600000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立方體 55"/>
          <p:cNvSpPr/>
          <p:nvPr/>
        </p:nvSpPr>
        <p:spPr>
          <a:xfrm>
            <a:off x="15865905" y="4493573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7" name="Picture 2" descr="https://rosslocks.com.au/wp-content/uploads/2018/01/keyhole-inserts-800x490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3D3C3A"/>
              </a:clrFrom>
              <a:clrTo>
                <a:srgbClr val="3D3C3A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26846" r="65851" b="30549"/>
          <a:stretch/>
        </p:blipFill>
        <p:spPr bwMode="auto">
          <a:xfrm>
            <a:off x="16975159" y="5544609"/>
            <a:ext cx="65693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2980961" y="577445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980961" y="6419815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980961" y="706517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-4741339" y="577445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-4741339" y="6419815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-4741339" y="706517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12676002" y="577445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12676002" y="6419815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12676002" y="706517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grpSp>
        <p:nvGrpSpPr>
          <p:cNvPr id="64" name="群組 63"/>
          <p:cNvGrpSpPr/>
          <p:nvPr/>
        </p:nvGrpSpPr>
        <p:grpSpPr>
          <a:xfrm>
            <a:off x="10939" y="7143001"/>
            <a:ext cx="2933142" cy="1990453"/>
            <a:chOff x="1152083" y="3465543"/>
            <a:chExt cx="2933142" cy="1990453"/>
          </a:xfrm>
        </p:grpSpPr>
        <p:pic>
          <p:nvPicPr>
            <p:cNvPr id="65" name="圖片 64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905" r="46042"/>
            <a:stretch/>
          </p:blipFill>
          <p:spPr>
            <a:xfrm flipH="1">
              <a:off x="1152083" y="3465543"/>
              <a:ext cx="806371" cy="829610"/>
            </a:xfrm>
            <a:prstGeom prst="rect">
              <a:avLst/>
            </a:prstGeom>
          </p:spPr>
        </p:pic>
        <p:pic>
          <p:nvPicPr>
            <p:cNvPr id="66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1685225" y="372529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立方體 57"/>
          <p:cNvSpPr/>
          <p:nvPr/>
        </p:nvSpPr>
        <p:spPr>
          <a:xfrm>
            <a:off x="2636840" y="8268738"/>
            <a:ext cx="4500000" cy="3600000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立方體 58"/>
          <p:cNvSpPr/>
          <p:nvPr/>
        </p:nvSpPr>
        <p:spPr>
          <a:xfrm>
            <a:off x="6236840" y="8268738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2980961" y="954961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2980961" y="10194980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2980961" y="1084034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grpSp>
        <p:nvGrpSpPr>
          <p:cNvPr id="70" name="群組 69"/>
          <p:cNvGrpSpPr/>
          <p:nvPr/>
        </p:nvGrpSpPr>
        <p:grpSpPr>
          <a:xfrm rot="-1860000">
            <a:off x="7793957" y="9225129"/>
            <a:ext cx="2979399" cy="2065708"/>
            <a:chOff x="1620176" y="3759008"/>
            <a:chExt cx="2979399" cy="2065708"/>
          </a:xfrm>
        </p:grpSpPr>
        <p:pic>
          <p:nvPicPr>
            <p:cNvPr id="71" name="圖片 70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2517" b="44281"/>
            <a:stretch/>
          </p:blipFill>
          <p:spPr>
            <a:xfrm rot="20940000" flipH="1" flipV="1">
              <a:off x="1620176" y="3759008"/>
              <a:ext cx="1034716" cy="1002929"/>
            </a:xfrm>
            <a:prstGeom prst="rect">
              <a:avLst/>
            </a:prstGeom>
          </p:spPr>
        </p:pic>
        <p:pic>
          <p:nvPicPr>
            <p:cNvPr id="72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2199575" y="409401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3" name="立方體 72"/>
          <p:cNvSpPr/>
          <p:nvPr/>
        </p:nvSpPr>
        <p:spPr>
          <a:xfrm>
            <a:off x="10472427" y="8394980"/>
            <a:ext cx="4500000" cy="3600000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立方體 73"/>
          <p:cNvSpPr/>
          <p:nvPr/>
        </p:nvSpPr>
        <p:spPr>
          <a:xfrm>
            <a:off x="14072427" y="8394980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5" name="Picture 2" descr="https://rosslocks.com.au/wp-content/uploads/2018/01/keyhole-inserts-800x490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3D3C3A"/>
              </a:clrFrom>
              <a:clrTo>
                <a:srgbClr val="3D3C3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26846" r="65851" b="30549"/>
          <a:stretch/>
        </p:blipFill>
        <p:spPr bwMode="auto">
          <a:xfrm>
            <a:off x="15181681" y="9446016"/>
            <a:ext cx="65693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文字方塊 78"/>
          <p:cNvSpPr txBox="1"/>
          <p:nvPr/>
        </p:nvSpPr>
        <p:spPr>
          <a:xfrm>
            <a:off x="10739127" y="9675859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10739127" y="1032122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10739127" y="10966584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grpSp>
        <p:nvGrpSpPr>
          <p:cNvPr id="82" name="群組 81"/>
          <p:cNvGrpSpPr/>
          <p:nvPr/>
        </p:nvGrpSpPr>
        <p:grpSpPr>
          <a:xfrm rot="-1860000">
            <a:off x="16527323" y="8853656"/>
            <a:ext cx="3815179" cy="2762781"/>
            <a:chOff x="784396" y="3061935"/>
            <a:chExt cx="3815179" cy="2762781"/>
          </a:xfrm>
        </p:grpSpPr>
        <p:pic>
          <p:nvPicPr>
            <p:cNvPr id="83" name="圖片 82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-187" b="1082"/>
            <a:stretch/>
          </p:blipFill>
          <p:spPr>
            <a:xfrm rot="20940000" flipH="1" flipV="1">
              <a:off x="784396" y="3061935"/>
              <a:ext cx="1803375" cy="1780478"/>
            </a:xfrm>
            <a:prstGeom prst="rect">
              <a:avLst/>
            </a:prstGeom>
          </p:spPr>
        </p:pic>
        <p:pic>
          <p:nvPicPr>
            <p:cNvPr id="84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2199575" y="409401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5" name="立方體 84"/>
          <p:cNvSpPr/>
          <p:nvPr/>
        </p:nvSpPr>
        <p:spPr>
          <a:xfrm>
            <a:off x="20161394" y="8455568"/>
            <a:ext cx="4500000" cy="3600000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立方體 85"/>
          <p:cNvSpPr/>
          <p:nvPr/>
        </p:nvSpPr>
        <p:spPr>
          <a:xfrm>
            <a:off x="23761394" y="8455568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7" name="Picture 2" descr="https://rosslocks.com.au/wp-content/uploads/2018/01/keyhole-inserts-800x490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3D3C3A"/>
              </a:clrFrom>
              <a:clrTo>
                <a:srgbClr val="3D3C3A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26846" r="65851" b="30549"/>
          <a:stretch/>
        </p:blipFill>
        <p:spPr bwMode="auto">
          <a:xfrm>
            <a:off x="24870648" y="9506604"/>
            <a:ext cx="65693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文字方塊 87"/>
          <p:cNvSpPr txBox="1"/>
          <p:nvPr/>
        </p:nvSpPr>
        <p:spPr>
          <a:xfrm>
            <a:off x="20571491" y="973644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89" name="文字方塊 88"/>
          <p:cNvSpPr txBox="1"/>
          <p:nvPr/>
        </p:nvSpPr>
        <p:spPr>
          <a:xfrm>
            <a:off x="20571491" y="10381810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20571491" y="1102717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pic>
        <p:nvPicPr>
          <p:cNvPr id="91" name="Picture 2" descr="https://rosslocks.com.au/wp-content/uploads/2018/01/keyhole-inserts-800x490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3D3C3A"/>
              </a:clrFrom>
              <a:clrTo>
                <a:srgbClr val="3D3C3A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26846" r="65851" b="30549"/>
          <a:stretch/>
        </p:blipFill>
        <p:spPr bwMode="auto">
          <a:xfrm>
            <a:off x="7373944" y="5544609"/>
            <a:ext cx="65693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文字方塊 91"/>
          <p:cNvSpPr txBox="1"/>
          <p:nvPr/>
        </p:nvSpPr>
        <p:spPr>
          <a:xfrm>
            <a:off x="1187848" y="3232656"/>
            <a:ext cx="85090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7200" b="1" dirty="0" smtClean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正常節點打包的區塊</a:t>
            </a:r>
            <a:endParaRPr lang="zh-TW" altLang="en-US" sz="7200" b="1" dirty="0">
              <a:solidFill>
                <a:schemeClr val="accent1">
                  <a:lumMod val="50000"/>
                </a:schemeClr>
              </a:solidFill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1187848" y="11929325"/>
            <a:ext cx="14699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7200" b="1" dirty="0" smtClean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擁有 </a:t>
            </a:r>
            <a:r>
              <a:rPr lang="en-US" altLang="zh-TW" sz="7200" b="1" dirty="0" smtClean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51%</a:t>
            </a:r>
            <a:r>
              <a:rPr lang="zh-TW" altLang="en-US" sz="7200" b="1" dirty="0" smtClean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↑ 算力惡意節點打包的區塊</a:t>
            </a:r>
            <a:endParaRPr lang="zh-TW" altLang="en-US" sz="7200" b="1" dirty="0">
              <a:solidFill>
                <a:schemeClr val="accent1">
                  <a:lumMod val="50000"/>
                </a:schemeClr>
              </a:solidFill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2399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775" y="1782763"/>
            <a:ext cx="6858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309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/>
          <p:cNvSpPr/>
          <p:nvPr/>
        </p:nvSpPr>
        <p:spPr>
          <a:xfrm>
            <a:off x="3992348" y="1934948"/>
            <a:ext cx="2880000" cy="288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向右箭號 2"/>
          <p:cNvSpPr/>
          <p:nvPr/>
        </p:nvSpPr>
        <p:spPr>
          <a:xfrm rot="1606338" flipH="1">
            <a:off x="4152109" y="2911719"/>
            <a:ext cx="1505217" cy="27000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4808385" y="4827096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5006261" y="142026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5709637" y="142026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3653224" y="232345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3452466" y="300447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3568956" y="3685489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565874" y="204075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888483" y="2630575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892510" y="322040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796557" y="3810225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324876" y="4400048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://jinbutuillust.businesscatalyst.com/images/010201.png?crc=40224105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048" y="229494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://jinbutuillust.businesscatalyst.com/images/030102.png?crc=6337318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85" y="46739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jinbutuillust.businesscatalyst.com/images/030308.png?crc=429157002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54" y="273892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字方塊 30"/>
          <p:cNvSpPr txBox="1"/>
          <p:nvPr/>
        </p:nvSpPr>
        <p:spPr>
          <a:xfrm>
            <a:off x="4890883" y="1026318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24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小時 </a:t>
            </a:r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x 7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天不關機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7049547" y="2225932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24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小時 </a:t>
            </a:r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x 7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天不關機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1519698" y="2564628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24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小時 </a:t>
            </a:r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x 7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天不關機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3359408" y="5368487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24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小時 </a:t>
            </a:r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x 7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天不關機</a:t>
            </a:r>
          </a:p>
        </p:txBody>
      </p:sp>
      <p:pic>
        <p:nvPicPr>
          <p:cNvPr id="38" name="Picture 16" descr="http://jinbutuillust.businesscatalyst.com/images/020301.png?crc=955815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820" y="384075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181" y="416484"/>
            <a:ext cx="540000" cy="540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78" y="2993157"/>
            <a:ext cx="540000" cy="5400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051" y="5268585"/>
            <a:ext cx="540000" cy="5400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18" y="283494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9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橢圓 1"/>
          <p:cNvSpPr/>
          <p:nvPr/>
        </p:nvSpPr>
        <p:spPr>
          <a:xfrm>
            <a:off x="3992348" y="1934948"/>
            <a:ext cx="2880000" cy="288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向右箭號 2"/>
          <p:cNvSpPr/>
          <p:nvPr/>
        </p:nvSpPr>
        <p:spPr>
          <a:xfrm rot="1606338" flipH="1">
            <a:off x="4152109" y="2911719"/>
            <a:ext cx="1505217" cy="27000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4808385" y="4827096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5006261" y="142026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5709637" y="142026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3653224" y="232345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3452466" y="300447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3568956" y="3685489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565874" y="204075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888483" y="2630575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892510" y="3220400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796557" y="3810225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s://journalducoin.com/wp-content/uploads/2018/05/Cardano-ADA-coin-crypto-token-1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8321" r="20488" b="9081"/>
          <a:stretch/>
        </p:blipFill>
        <p:spPr bwMode="auto">
          <a:xfrm>
            <a:off x="6324876" y="4400048"/>
            <a:ext cx="498872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線單箭頭接點 17"/>
          <p:cNvCxnSpPr/>
          <p:nvPr/>
        </p:nvCxnSpPr>
        <p:spPr>
          <a:xfrm flipH="1">
            <a:off x="8334682" y="3621783"/>
            <a:ext cx="82159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弧形接點 18"/>
          <p:cNvCxnSpPr/>
          <p:nvPr/>
        </p:nvCxnSpPr>
        <p:spPr>
          <a:xfrm rot="10800000">
            <a:off x="7173158" y="2310750"/>
            <a:ext cx="1983118" cy="956024"/>
          </a:xfrm>
          <a:prstGeom prst="curvedConnector3">
            <a:avLst>
              <a:gd name="adj1" fmla="val 42649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prstDash val="dash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266" name="Picture 2" descr="http://jinbutuillust.businesscatalyst.com/images/010201.png?crc=40224105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048" y="229494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jinbutuillust.businesscatalyst.com/images/010507.png?crc=40967563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446" y="241040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ttp://jinbutuillust.businesscatalyst.com/images/010605.png?crc=45958223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340" y="242625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直線單箭頭接點 28"/>
          <p:cNvCxnSpPr/>
          <p:nvPr/>
        </p:nvCxnSpPr>
        <p:spPr>
          <a:xfrm flipH="1">
            <a:off x="10158224" y="3621783"/>
            <a:ext cx="82159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弧形接點 32"/>
          <p:cNvCxnSpPr/>
          <p:nvPr/>
        </p:nvCxnSpPr>
        <p:spPr>
          <a:xfrm rot="10800000" flipV="1">
            <a:off x="6913360" y="4335358"/>
            <a:ext cx="4320698" cy="396680"/>
          </a:xfrm>
          <a:prstGeom prst="curvedConnector3">
            <a:avLst>
              <a:gd name="adj1" fmla="val 25310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prstDash val="dash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272" name="Picture 8" descr="http://jinbutuillust.businesscatalyst.com/images/030102.png?crc=6337318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85" y="46739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jinbutuillust.businesscatalyst.com/images/030308.png?crc=429157002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54" y="273892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http://jinbutuillust.businesscatalyst.com/images/011203.png?crc=415830439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42" y="2732823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單箭頭接點 33"/>
          <p:cNvCxnSpPr/>
          <p:nvPr/>
        </p:nvCxnSpPr>
        <p:spPr>
          <a:xfrm>
            <a:off x="1809257" y="3774914"/>
            <a:ext cx="8845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弧形接點 40"/>
          <p:cNvCxnSpPr/>
          <p:nvPr/>
        </p:nvCxnSpPr>
        <p:spPr>
          <a:xfrm flipV="1">
            <a:off x="1777656" y="2489559"/>
            <a:ext cx="1790389" cy="597965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4">
                <a:lumMod val="40000"/>
                <a:lumOff val="60000"/>
              </a:schemeClr>
            </a:solidFill>
            <a:prstDash val="dashDot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4890883" y="1026318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24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小時 </a:t>
            </a:r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x 7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天不關機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2194432" y="4699811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24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小時 </a:t>
            </a:r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x 7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天不關機</a:t>
            </a:r>
          </a:p>
        </p:txBody>
      </p:sp>
      <p:sp>
        <p:nvSpPr>
          <p:cNvPr id="49" name="文字方塊 48"/>
          <p:cNvSpPr txBox="1"/>
          <p:nvPr/>
        </p:nvSpPr>
        <p:spPr>
          <a:xfrm>
            <a:off x="3456921" y="5325218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24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小時 </a:t>
            </a:r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x 7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天不關機</a:t>
            </a:r>
          </a:p>
        </p:txBody>
      </p:sp>
      <p:sp>
        <p:nvSpPr>
          <p:cNvPr id="50" name="文字方塊 49"/>
          <p:cNvSpPr txBox="1"/>
          <p:nvPr/>
        </p:nvSpPr>
        <p:spPr>
          <a:xfrm>
            <a:off x="6871655" y="4264588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24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小時 </a:t>
            </a:r>
            <a:r>
              <a:rPr lang="en-US" altLang="zh-TW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x 7 </a:t>
            </a:r>
            <a:r>
              <a:rPr lang="zh-TW" altLang="en-US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天不關機</a:t>
            </a:r>
          </a:p>
        </p:txBody>
      </p:sp>
      <p:pic>
        <p:nvPicPr>
          <p:cNvPr id="11280" name="Picture 16" descr="http://jinbutuillust.businesscatalyst.com/images/020301.png?crc=9558152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820" y="384075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883" y="329515"/>
            <a:ext cx="540000" cy="540000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696" y="4204856"/>
            <a:ext cx="540000" cy="540000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876" y="5137849"/>
            <a:ext cx="540000" cy="540000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941" y="1934948"/>
            <a:ext cx="540000" cy="540000"/>
          </a:xfrm>
          <a:prstGeom prst="rect">
            <a:avLst/>
          </a:prstGeom>
        </p:spPr>
      </p:pic>
      <p:cxnSp>
        <p:nvCxnSpPr>
          <p:cNvPr id="16" name="直線單箭頭接點 15"/>
          <p:cNvCxnSpPr/>
          <p:nvPr/>
        </p:nvCxnSpPr>
        <p:spPr>
          <a:xfrm flipH="1">
            <a:off x="1757226" y="4185534"/>
            <a:ext cx="885600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8343674" y="4033134"/>
            <a:ext cx="885600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10158224" y="4033134"/>
            <a:ext cx="885600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圖片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66" y="4040932"/>
            <a:ext cx="360000" cy="360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479" y="3890599"/>
            <a:ext cx="360000" cy="36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067" y="3838414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8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-1341049" y="136423"/>
            <a:ext cx="3600000" cy="4221223"/>
            <a:chOff x="-1341049" y="136423"/>
            <a:chExt cx="3600000" cy="4221223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41049" y="136423"/>
              <a:ext cx="3600000" cy="3600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文字方塊 5"/>
            <p:cNvSpPr txBox="1"/>
            <p:nvPr/>
          </p:nvSpPr>
          <p:spPr>
            <a:xfrm>
              <a:off x="-1172265" y="3341983"/>
              <a:ext cx="32624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6000" b="1" dirty="0" smtClean="0">
                  <a:solidFill>
                    <a:srgbClr val="43414C"/>
                  </a:solidFill>
                  <a:latin typeface="Garamond" panose="02020404030301010803" pitchFamily="18" charset="0"/>
                  <a:ea typeface="標楷體" panose="03000509000000000000" pitchFamily="65" charset="-120"/>
                </a:rPr>
                <a:t>市場分析</a:t>
              </a:r>
              <a:endParaRPr lang="zh-TW" altLang="en-US" sz="6000" b="1" dirty="0">
                <a:solidFill>
                  <a:srgbClr val="43414C"/>
                </a:solidFill>
                <a:latin typeface="Garamond" panose="02020404030301010803" pitchFamily="18" charset="0"/>
                <a:ea typeface="標楷體" panose="03000509000000000000" pitchFamily="65" charset="-12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2287467" y="136423"/>
            <a:ext cx="3600000" cy="4221223"/>
            <a:chOff x="1969967" y="136423"/>
            <a:chExt cx="3600000" cy="4221223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01" t="3334" r="12510" b="47779"/>
            <a:stretch/>
          </p:blipFill>
          <p:spPr>
            <a:xfrm>
              <a:off x="1969967" y="136423"/>
              <a:ext cx="3600000" cy="3600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" name="文字方塊 6"/>
            <p:cNvSpPr txBox="1"/>
            <p:nvPr/>
          </p:nvSpPr>
          <p:spPr>
            <a:xfrm>
              <a:off x="2138751" y="3341983"/>
              <a:ext cx="32624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6000" b="1" dirty="0" smtClean="0">
                  <a:solidFill>
                    <a:schemeClr val="accent1">
                      <a:lumMod val="50000"/>
                    </a:schemeClr>
                  </a:solidFill>
                  <a:latin typeface="Garamond" panose="02020404030301010803" pitchFamily="18" charset="0"/>
                  <a:ea typeface="標楷體" panose="03000509000000000000" pitchFamily="65" charset="-120"/>
                </a:rPr>
                <a:t>網站架構</a:t>
              </a:r>
              <a:endParaRPr lang="zh-TW" altLang="en-US" sz="6000" b="1" dirty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5915983" y="136423"/>
            <a:ext cx="3600000" cy="4221223"/>
            <a:chOff x="5280983" y="136423"/>
            <a:chExt cx="3600000" cy="422122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26" t="17222" r="43920" b="28332"/>
            <a:stretch/>
          </p:blipFill>
          <p:spPr>
            <a:xfrm>
              <a:off x="5280983" y="136423"/>
              <a:ext cx="3600000" cy="3600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" name="文字方塊 7"/>
            <p:cNvSpPr txBox="1"/>
            <p:nvPr/>
          </p:nvSpPr>
          <p:spPr>
            <a:xfrm>
              <a:off x="5449767" y="3341983"/>
              <a:ext cx="32624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6000" b="1" dirty="0" smtClean="0">
                  <a:solidFill>
                    <a:srgbClr val="C62635"/>
                  </a:solidFill>
                  <a:latin typeface="Garamond" panose="02020404030301010803" pitchFamily="18" charset="0"/>
                  <a:ea typeface="標楷體" panose="03000509000000000000" pitchFamily="65" charset="-120"/>
                </a:rPr>
                <a:t>技術顧問</a:t>
              </a:r>
              <a:endParaRPr lang="zh-TW" altLang="en-US" sz="6000" b="1" dirty="0">
                <a:solidFill>
                  <a:srgbClr val="C62635"/>
                </a:solidFill>
                <a:latin typeface="Garamond" panose="02020404030301010803" pitchFamily="18" charset="0"/>
                <a:ea typeface="標楷體" panose="03000509000000000000" pitchFamily="65" charset="-120"/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9544500" y="136423"/>
            <a:ext cx="3600000" cy="4221223"/>
            <a:chOff x="8592000" y="136423"/>
            <a:chExt cx="3600000" cy="4221223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2000" y="136423"/>
              <a:ext cx="3600000" cy="36000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文字方塊 8"/>
            <p:cNvSpPr txBox="1"/>
            <p:nvPr/>
          </p:nvSpPr>
          <p:spPr>
            <a:xfrm>
              <a:off x="8760784" y="3341983"/>
              <a:ext cx="32624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sz="6000" b="1" dirty="0" smtClean="0">
                  <a:solidFill>
                    <a:srgbClr val="5D2008"/>
                  </a:solidFill>
                  <a:latin typeface="Garamond" panose="02020404030301010803" pitchFamily="18" charset="0"/>
                  <a:ea typeface="標楷體" panose="03000509000000000000" pitchFamily="65" charset="-120"/>
                </a:rPr>
                <a:t>社群經營</a:t>
              </a:r>
              <a:endParaRPr lang="zh-TW" altLang="en-US" sz="6000" b="1" dirty="0">
                <a:solidFill>
                  <a:srgbClr val="5D2008"/>
                </a:solidFill>
                <a:latin typeface="Garamond" panose="02020404030301010803" pitchFamily="18" charset="0"/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0775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0"/>
            <a:ext cx="7645400" cy="5397500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545494" y="5047708"/>
            <a:ext cx="51010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9600" b="1" spc="1000" smtClean="0">
                <a:latin typeface="Garamond" charset="0"/>
                <a:ea typeface="Garamond" charset="0"/>
                <a:cs typeface="Garamond" charset="0"/>
              </a:rPr>
              <a:t>Haskell</a:t>
            </a:r>
            <a:endParaRPr kumimoji="1" lang="zh-TW" altLang="en-US" sz="9600" b="1" spc="1000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78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3" t="13056" r="16800"/>
          <a:stretch/>
        </p:blipFill>
        <p:spPr>
          <a:xfrm>
            <a:off x="1115121" y="388620"/>
            <a:ext cx="4078600" cy="360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26" name="Picture 2" descr="ç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896" y="388620"/>
            <a:ext cx="4800000" cy="360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673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ronfeld-cement.dk/wp-content/uploads/2018/06/52138407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1433"/>
            <a:ext cx="5829300" cy="51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群組 2"/>
          <p:cNvGrpSpPr/>
          <p:nvPr/>
        </p:nvGrpSpPr>
        <p:grpSpPr>
          <a:xfrm>
            <a:off x="9216967" y="1160425"/>
            <a:ext cx="3621202" cy="2361523"/>
            <a:chOff x="464023" y="3094474"/>
            <a:chExt cx="3621202" cy="236152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4023" y="3094474"/>
              <a:ext cx="1494431" cy="1200680"/>
            </a:xfrm>
            <a:prstGeom prst="rect">
              <a:avLst/>
            </a:prstGeom>
          </p:spPr>
        </p:pic>
        <p:pic>
          <p:nvPicPr>
            <p:cNvPr id="5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1685225" y="3725294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群組 5"/>
          <p:cNvGrpSpPr/>
          <p:nvPr/>
        </p:nvGrpSpPr>
        <p:grpSpPr>
          <a:xfrm>
            <a:off x="6270331" y="3012685"/>
            <a:ext cx="3813697" cy="2782444"/>
            <a:chOff x="785878" y="3042272"/>
            <a:chExt cx="3813697" cy="2782444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660000" flipH="1" flipV="1">
              <a:off x="785878" y="3042272"/>
              <a:ext cx="1800000" cy="1800000"/>
            </a:xfrm>
            <a:prstGeom prst="rect">
              <a:avLst/>
            </a:prstGeom>
          </p:spPr>
        </p:pic>
        <p:pic>
          <p:nvPicPr>
            <p:cNvPr id="8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2199575" y="409401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68760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550" y="1196400"/>
            <a:ext cx="5400000" cy="540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450" y="1196400"/>
            <a:ext cx="585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5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883" y="1531800"/>
            <a:ext cx="3761634" cy="2880000"/>
          </a:xfrm>
          <a:prstGeom prst="rect">
            <a:avLst/>
          </a:prstGeom>
        </p:spPr>
      </p:pic>
      <p:grpSp>
        <p:nvGrpSpPr>
          <p:cNvPr id="21" name="群組 20"/>
          <p:cNvGrpSpPr/>
          <p:nvPr/>
        </p:nvGrpSpPr>
        <p:grpSpPr>
          <a:xfrm>
            <a:off x="-337458" y="-446253"/>
            <a:ext cx="4853600" cy="3600000"/>
            <a:chOff x="-337458" y="-1285857"/>
            <a:chExt cx="4853600" cy="360000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7458" y="-1285857"/>
              <a:ext cx="3600000" cy="360000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2142" y="874143"/>
              <a:ext cx="2304000" cy="1440000"/>
            </a:xfrm>
            <a:prstGeom prst="rect">
              <a:avLst/>
            </a:prstGeom>
          </p:spPr>
        </p:pic>
      </p:grpSp>
      <p:grpSp>
        <p:nvGrpSpPr>
          <p:cNvPr id="20" name="群組 19"/>
          <p:cNvGrpSpPr/>
          <p:nvPr/>
        </p:nvGrpSpPr>
        <p:grpSpPr>
          <a:xfrm flipH="1">
            <a:off x="7761877" y="-806253"/>
            <a:ext cx="4853600" cy="3600000"/>
            <a:chOff x="7533277" y="-1285857"/>
            <a:chExt cx="4853600" cy="3600000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3277" y="-1285857"/>
              <a:ext cx="3600000" cy="3600000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2877" y="874143"/>
              <a:ext cx="2304000" cy="1440000"/>
            </a:xfrm>
            <a:prstGeom prst="rect">
              <a:avLst/>
            </a:prstGeom>
          </p:spPr>
        </p:pic>
      </p:grpSp>
      <p:grpSp>
        <p:nvGrpSpPr>
          <p:cNvPr id="25" name="群組 24"/>
          <p:cNvGrpSpPr/>
          <p:nvPr/>
        </p:nvGrpSpPr>
        <p:grpSpPr>
          <a:xfrm flipH="1">
            <a:off x="7533277" y="2590628"/>
            <a:ext cx="4853600" cy="3600000"/>
            <a:chOff x="7533277" y="-1285857"/>
            <a:chExt cx="4853600" cy="3600000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3277" y="-1285857"/>
              <a:ext cx="3600000" cy="3600000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2877" y="874143"/>
              <a:ext cx="2304000" cy="1440000"/>
            </a:xfrm>
            <a:prstGeom prst="rect">
              <a:avLst/>
            </a:prstGeom>
          </p:spPr>
        </p:pic>
      </p:grpSp>
      <p:sp>
        <p:nvSpPr>
          <p:cNvPr id="28" name="文字方塊 27"/>
          <p:cNvSpPr txBox="1"/>
          <p:nvPr/>
        </p:nvSpPr>
        <p:spPr>
          <a:xfrm>
            <a:off x="2648919" y="1769814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轉帳</a:t>
            </a:r>
            <a:endParaRPr lang="zh-TW" altLang="en-US" sz="5400" b="1" dirty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-1251858" y="2518240"/>
            <a:ext cx="4853600" cy="3600000"/>
            <a:chOff x="-337458" y="2518240"/>
            <a:chExt cx="4853600" cy="3600000"/>
          </a:xfrm>
        </p:grpSpPr>
        <p:grpSp>
          <p:nvGrpSpPr>
            <p:cNvPr id="22" name="群組 21"/>
            <p:cNvGrpSpPr/>
            <p:nvPr/>
          </p:nvGrpSpPr>
          <p:grpSpPr>
            <a:xfrm>
              <a:off x="-337458" y="2518240"/>
              <a:ext cx="4853600" cy="3600000"/>
              <a:chOff x="-337458" y="-1285857"/>
              <a:chExt cx="4853600" cy="3600000"/>
            </a:xfrm>
          </p:grpSpPr>
          <p:pic>
            <p:nvPicPr>
              <p:cNvPr id="23" name="圖片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37458" y="-1285857"/>
                <a:ext cx="3600000" cy="3600000"/>
              </a:xfrm>
              <a:prstGeom prst="rect">
                <a:avLst/>
              </a:prstGeom>
            </p:spPr>
          </p:pic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2142" y="874143"/>
                <a:ext cx="2304000" cy="1440000"/>
              </a:xfrm>
              <a:prstGeom prst="rect">
                <a:avLst/>
              </a:prstGeom>
            </p:spPr>
          </p:pic>
        </p:grpSp>
        <p:sp>
          <p:nvSpPr>
            <p:cNvPr id="31" name="文字方塊 30"/>
            <p:cNvSpPr txBox="1"/>
            <p:nvPr/>
          </p:nvSpPr>
          <p:spPr>
            <a:xfrm>
              <a:off x="2676402" y="4734307"/>
              <a:ext cx="15696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5400" b="1" dirty="0">
                  <a:latin typeface="Garamond" panose="02020404030301010803" pitchFamily="18" charset="0"/>
                  <a:ea typeface="標楷體" panose="03000509000000000000" pitchFamily="65" charset="-120"/>
                </a:rPr>
                <a:t>轉帳</a:t>
              </a: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7960758" y="488058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atin typeface="Garamond" panose="02020404030301010803" pitchFamily="18" charset="0"/>
                <a:ea typeface="標楷體" panose="03000509000000000000" pitchFamily="65" charset="-120"/>
              </a:rPr>
              <a:t>轉帳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8129047" y="1389709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latin typeface="Garamond" panose="02020404030301010803" pitchFamily="18" charset="0"/>
                <a:ea typeface="標楷體" panose="03000509000000000000" pitchFamily="65" charset="-120"/>
              </a:rPr>
              <a:t>轉帳</a:t>
            </a:r>
          </a:p>
        </p:txBody>
      </p:sp>
      <p:pic>
        <p:nvPicPr>
          <p:cNvPr id="34" name="圖片 33"/>
          <p:cNvPicPr>
            <a:picLocks noChangeAspect="1"/>
          </p:cNvPicPr>
          <p:nvPr/>
        </p:nvPicPr>
        <p:blipFill>
          <a:blip r:embed="rId5">
            <a:clrChange>
              <a:clrFrom>
                <a:srgbClr val="CD4B33"/>
              </a:clrFrom>
              <a:clrTo>
                <a:srgbClr val="CD4B3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476" y="4003910"/>
            <a:ext cx="4266000" cy="32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072" y="633314"/>
            <a:ext cx="900000" cy="900000"/>
          </a:xfrm>
          <a:prstGeom prst="rect">
            <a:avLst/>
          </a:prstGeom>
        </p:spPr>
      </p:pic>
      <p:pic>
        <p:nvPicPr>
          <p:cNvPr id="38" name="圖片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33" y="3418240"/>
            <a:ext cx="900000" cy="900000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477" y="341409"/>
            <a:ext cx="900000" cy="900000"/>
          </a:xfrm>
          <a:prstGeom prst="rect">
            <a:avLst/>
          </a:prstGeom>
        </p:spPr>
      </p:pic>
      <p:pic>
        <p:nvPicPr>
          <p:cNvPr id="40" name="圖片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401" y="3685141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73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 rot="-1860000">
            <a:off x="181347" y="2865299"/>
            <a:ext cx="3813697" cy="2782444"/>
            <a:chOff x="785878" y="3042272"/>
            <a:chExt cx="3813697" cy="2782444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-660000" flipH="1" flipV="1">
              <a:off x="785878" y="3042272"/>
              <a:ext cx="1800000" cy="1800000"/>
            </a:xfrm>
            <a:prstGeom prst="rect">
              <a:avLst/>
            </a:prstGeom>
          </p:spPr>
        </p:pic>
        <p:pic>
          <p:nvPicPr>
            <p:cNvPr id="4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2199575" y="409401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立方體 4"/>
          <p:cNvSpPr/>
          <p:nvPr/>
        </p:nvSpPr>
        <p:spPr>
          <a:xfrm>
            <a:off x="3819103" y="2485851"/>
            <a:ext cx="5967809" cy="3600000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立方體 5"/>
          <p:cNvSpPr/>
          <p:nvPr/>
        </p:nvSpPr>
        <p:spPr>
          <a:xfrm>
            <a:off x="9499845" y="2485851"/>
            <a:ext cx="3240000" cy="3600000"/>
          </a:xfrm>
          <a:prstGeom prst="cube">
            <a:avLst>
              <a:gd name="adj" fmla="val 2771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Picture 2" descr="https://rosslocks.com.au/wp-content/uploads/2018/01/keyhole-inserts-800x490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3D3C3A"/>
              </a:clrFrom>
              <a:clrTo>
                <a:srgbClr val="3D3C3A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26846" r="65851" b="30549"/>
          <a:stretch/>
        </p:blipFill>
        <p:spPr bwMode="auto">
          <a:xfrm>
            <a:off x="12052938" y="3517837"/>
            <a:ext cx="65693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3834728" y="3300912"/>
            <a:ext cx="49126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1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Alice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給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Bob 30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顆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ADA</a:t>
            </a:r>
          </a:p>
          <a:p>
            <a:pPr algn="r"/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手續費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0.1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顆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ADA</a:t>
            </a:r>
            <a:endParaRPr lang="zh-TW" altLang="en-US" sz="3200" b="1" dirty="0">
              <a:solidFill>
                <a:schemeClr val="accent6">
                  <a:lumMod val="50000"/>
                </a:schemeClr>
              </a:solidFill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834728" y="4211907"/>
            <a:ext cx="50713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2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Cindy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給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Alice 5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顆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ADA</a:t>
            </a:r>
          </a:p>
          <a:p>
            <a:pPr algn="r"/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手續費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0.1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顆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ADA</a:t>
            </a:r>
            <a:endParaRPr lang="zh-TW" altLang="en-US" sz="3200" b="1" dirty="0" smtClean="0">
              <a:solidFill>
                <a:schemeClr val="accent6">
                  <a:lumMod val="50000"/>
                </a:schemeClr>
              </a:solidFill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834728" y="5122902"/>
            <a:ext cx="50745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3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、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Bob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給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Alice 110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顆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ADA</a:t>
            </a:r>
          </a:p>
          <a:p>
            <a:pPr algn="r"/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手續費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0.1 </a:t>
            </a:r>
            <a:r>
              <a:rPr lang="zh-TW" altLang="en-US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顆 </a:t>
            </a:r>
            <a:r>
              <a:rPr lang="en-US" altLang="zh-TW" sz="3200" b="1" dirty="0" smtClean="0">
                <a:solidFill>
                  <a:schemeClr val="accent6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ADA</a:t>
            </a:r>
            <a:endParaRPr lang="zh-TW" altLang="en-US" sz="3200" b="1" dirty="0" smtClean="0">
              <a:solidFill>
                <a:schemeClr val="accent6">
                  <a:lumMod val="50000"/>
                </a:schemeClr>
              </a:solidFill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298889" y="2212258"/>
            <a:ext cx="10209805" cy="4041058"/>
          </a:xfrm>
          <a:prstGeom prst="rect">
            <a:avLst/>
          </a:prstGeom>
          <a:noFill/>
          <a:ln w="76200"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弧形箭號 (左彎) 11"/>
          <p:cNvSpPr/>
          <p:nvPr/>
        </p:nvSpPr>
        <p:spPr>
          <a:xfrm rot="16200000">
            <a:off x="6433807" y="-2981394"/>
            <a:ext cx="1800000" cy="9000000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67120" y="1025806"/>
            <a:ext cx="7965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600" b="1" dirty="0" smtClean="0">
                <a:solidFill>
                  <a:schemeClr val="accent2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根據前面的鑰匙 </a:t>
            </a:r>
            <a:r>
              <a:rPr lang="en-US" altLang="zh-TW" sz="3600" b="1" dirty="0" smtClean="0">
                <a:solidFill>
                  <a:schemeClr val="accent2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+ </a:t>
            </a:r>
            <a:r>
              <a:rPr lang="zh-TW" altLang="en-US" sz="3600" b="1" dirty="0" smtClean="0">
                <a:solidFill>
                  <a:schemeClr val="accent2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交易紀錄 </a:t>
            </a:r>
            <a:r>
              <a:rPr lang="en-US" altLang="zh-TW" sz="3600" b="1" dirty="0" smtClean="0">
                <a:solidFill>
                  <a:schemeClr val="accent2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+ </a:t>
            </a:r>
            <a:r>
              <a:rPr lang="zh-TW" altLang="en-US" sz="3600" b="1" dirty="0" smtClean="0">
                <a:solidFill>
                  <a:schemeClr val="accent2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紀錄人</a:t>
            </a:r>
            <a:endParaRPr lang="en-US" altLang="zh-TW" sz="3600" b="1" dirty="0" smtClean="0">
              <a:solidFill>
                <a:schemeClr val="accent2">
                  <a:lumMod val="50000"/>
                </a:schemeClr>
              </a:solidFill>
              <a:latin typeface="Garamond" panose="02020404030301010803" pitchFamily="18" charset="0"/>
              <a:ea typeface="標楷體" panose="03000509000000000000" pitchFamily="65" charset="-120"/>
            </a:endParaRPr>
          </a:p>
          <a:p>
            <a:pPr algn="ctr"/>
            <a:r>
              <a:rPr lang="zh-TW" altLang="en-US" sz="3600" b="1" dirty="0" smtClean="0">
                <a:solidFill>
                  <a:schemeClr val="accent2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自動產生一個獨一無二的鑰匙孔</a:t>
            </a:r>
            <a:endParaRPr lang="zh-TW" altLang="en-US" sz="3600" b="1" dirty="0">
              <a:solidFill>
                <a:schemeClr val="accent2">
                  <a:lumMod val="50000"/>
                </a:schemeClr>
              </a:solidFill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716257" y="471947"/>
            <a:ext cx="13694838" cy="5987847"/>
          </a:xfrm>
          <a:prstGeom prst="rect">
            <a:avLst/>
          </a:prstGeom>
          <a:noFill/>
          <a:ln w="76200">
            <a:solidFill>
              <a:schemeClr val="accent1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-716257" y="405660"/>
            <a:ext cx="2959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7200" b="1" dirty="0" smtClean="0">
                <a:solidFill>
                  <a:schemeClr val="accent1">
                    <a:lumMod val="50000"/>
                  </a:schemeClr>
                </a:solidFill>
                <a:latin typeface="Garamond" panose="02020404030301010803" pitchFamily="18" charset="0"/>
                <a:ea typeface="標楷體" panose="03000509000000000000" pitchFamily="65" charset="-120"/>
              </a:rPr>
              <a:t>區塊鏈</a:t>
            </a:r>
            <a:endParaRPr lang="zh-TW" altLang="en-US" sz="7200" b="1" dirty="0">
              <a:solidFill>
                <a:schemeClr val="accent1">
                  <a:lumMod val="50000"/>
                </a:schemeClr>
              </a:solidFill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0035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立方體 24"/>
          <p:cNvSpPr/>
          <p:nvPr/>
        </p:nvSpPr>
        <p:spPr>
          <a:xfrm>
            <a:off x="-5070065" y="4493573"/>
            <a:ext cx="4500000" cy="3600000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立方體 25"/>
          <p:cNvSpPr/>
          <p:nvPr/>
        </p:nvSpPr>
        <p:spPr>
          <a:xfrm>
            <a:off x="-1470065" y="4493573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0" name="群組 39"/>
          <p:cNvGrpSpPr/>
          <p:nvPr/>
        </p:nvGrpSpPr>
        <p:grpSpPr>
          <a:xfrm rot="-1860000">
            <a:off x="10939" y="5558078"/>
            <a:ext cx="2933142" cy="1990453"/>
            <a:chOff x="1152083" y="3465543"/>
            <a:chExt cx="2933142" cy="1990453"/>
          </a:xfrm>
        </p:grpSpPr>
        <p:pic>
          <p:nvPicPr>
            <p:cNvPr id="41" name="圖片 40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905" r="46042"/>
            <a:stretch/>
          </p:blipFill>
          <p:spPr>
            <a:xfrm flipH="1">
              <a:off x="1152083" y="3465543"/>
              <a:ext cx="806371" cy="829610"/>
            </a:xfrm>
            <a:prstGeom prst="rect">
              <a:avLst/>
            </a:prstGeom>
          </p:spPr>
        </p:pic>
        <p:pic>
          <p:nvPicPr>
            <p:cNvPr id="42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1685225" y="372529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立方體 36"/>
          <p:cNvSpPr/>
          <p:nvPr/>
        </p:nvSpPr>
        <p:spPr>
          <a:xfrm>
            <a:off x="2636840" y="4493573"/>
            <a:ext cx="4500000" cy="3600000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立方體 37"/>
          <p:cNvSpPr/>
          <p:nvPr/>
        </p:nvSpPr>
        <p:spPr>
          <a:xfrm>
            <a:off x="6236840" y="4493573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8" name="群組 27"/>
          <p:cNvGrpSpPr/>
          <p:nvPr/>
        </p:nvGrpSpPr>
        <p:grpSpPr>
          <a:xfrm rot="-1860000">
            <a:off x="7791670" y="5323722"/>
            <a:ext cx="2979399" cy="2065708"/>
            <a:chOff x="1620176" y="3759008"/>
            <a:chExt cx="2979399" cy="2065708"/>
          </a:xfrm>
        </p:grpSpPr>
        <p:pic>
          <p:nvPicPr>
            <p:cNvPr id="29" name="圖片 28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2517" b="44281"/>
            <a:stretch/>
          </p:blipFill>
          <p:spPr>
            <a:xfrm rot="20940000" flipH="1" flipV="1">
              <a:off x="1620176" y="3759008"/>
              <a:ext cx="1034716" cy="1002929"/>
            </a:xfrm>
            <a:prstGeom prst="rect">
              <a:avLst/>
            </a:prstGeom>
          </p:spPr>
        </p:pic>
        <p:pic>
          <p:nvPicPr>
            <p:cNvPr id="30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2199575" y="409401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立方體 30"/>
          <p:cNvSpPr/>
          <p:nvPr/>
        </p:nvSpPr>
        <p:spPr>
          <a:xfrm>
            <a:off x="10470140" y="4493573"/>
            <a:ext cx="4500000" cy="3600000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立方體 31"/>
          <p:cNvSpPr/>
          <p:nvPr/>
        </p:nvSpPr>
        <p:spPr>
          <a:xfrm>
            <a:off x="14070140" y="4493573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Picture 2" descr="https://rosslocks.com.au/wp-content/uploads/2018/01/keyhole-inserts-800x490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3D3C3A"/>
              </a:clrFrom>
              <a:clrTo>
                <a:srgbClr val="3D3C3A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26846" r="65851" b="30549"/>
          <a:stretch/>
        </p:blipFill>
        <p:spPr bwMode="auto">
          <a:xfrm>
            <a:off x="15179394" y="5544609"/>
            <a:ext cx="65693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群組 51"/>
          <p:cNvGrpSpPr/>
          <p:nvPr/>
        </p:nvGrpSpPr>
        <p:grpSpPr>
          <a:xfrm rot="-1860000">
            <a:off x="16508547" y="4891661"/>
            <a:ext cx="3815179" cy="2762781"/>
            <a:chOff x="784396" y="3061935"/>
            <a:chExt cx="3815179" cy="2762781"/>
          </a:xfrm>
        </p:grpSpPr>
        <p:pic>
          <p:nvPicPr>
            <p:cNvPr id="53" name="圖片 52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-187" b="1082"/>
            <a:stretch/>
          </p:blipFill>
          <p:spPr>
            <a:xfrm rot="20940000" flipH="1" flipV="1">
              <a:off x="784396" y="3061935"/>
              <a:ext cx="1803375" cy="1780478"/>
            </a:xfrm>
            <a:prstGeom prst="rect">
              <a:avLst/>
            </a:prstGeom>
          </p:spPr>
        </p:pic>
        <p:pic>
          <p:nvPicPr>
            <p:cNvPr id="54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2199575" y="409401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立方體 54"/>
          <p:cNvSpPr/>
          <p:nvPr/>
        </p:nvSpPr>
        <p:spPr>
          <a:xfrm>
            <a:off x="20142618" y="4493573"/>
            <a:ext cx="4500000" cy="3600000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立方體 55"/>
          <p:cNvSpPr/>
          <p:nvPr/>
        </p:nvSpPr>
        <p:spPr>
          <a:xfrm>
            <a:off x="23742618" y="4493573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7" name="Picture 2" descr="https://rosslocks.com.au/wp-content/uploads/2018/01/keyhole-inserts-800x490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3D3C3A"/>
              </a:clrFrom>
              <a:clrTo>
                <a:srgbClr val="3D3C3A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26846" r="65851" b="30549"/>
          <a:stretch/>
        </p:blipFill>
        <p:spPr bwMode="auto">
          <a:xfrm>
            <a:off x="24851872" y="5544609"/>
            <a:ext cx="65693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2980961" y="577445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2980961" y="6419815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980961" y="706517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-4741339" y="577445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-4741339" y="6419815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-4741339" y="706517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10736840" y="577445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0736840" y="6419815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10736840" y="706517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20552715" y="577445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20552715" y="6419815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20552715" y="706517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grpSp>
        <p:nvGrpSpPr>
          <p:cNvPr id="64" name="群組 63"/>
          <p:cNvGrpSpPr/>
          <p:nvPr/>
        </p:nvGrpSpPr>
        <p:grpSpPr>
          <a:xfrm>
            <a:off x="10939" y="7143001"/>
            <a:ext cx="2933142" cy="1990453"/>
            <a:chOff x="1152083" y="3465543"/>
            <a:chExt cx="2933142" cy="1990453"/>
          </a:xfrm>
        </p:grpSpPr>
        <p:pic>
          <p:nvPicPr>
            <p:cNvPr id="65" name="圖片 64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905" r="46042"/>
            <a:stretch/>
          </p:blipFill>
          <p:spPr>
            <a:xfrm flipH="1">
              <a:off x="1152083" y="3465543"/>
              <a:ext cx="806371" cy="829610"/>
            </a:xfrm>
            <a:prstGeom prst="rect">
              <a:avLst/>
            </a:prstGeom>
          </p:spPr>
        </p:pic>
        <p:pic>
          <p:nvPicPr>
            <p:cNvPr id="66" name="Picture 2" descr="ä¸é½é¼éµé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50"/>
            <a:stretch/>
          </p:blipFill>
          <p:spPr bwMode="auto">
            <a:xfrm flipH="1">
              <a:off x="1685225" y="3725293"/>
              <a:ext cx="2400000" cy="1730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立方體 57"/>
          <p:cNvSpPr/>
          <p:nvPr/>
        </p:nvSpPr>
        <p:spPr>
          <a:xfrm>
            <a:off x="2636840" y="8268738"/>
            <a:ext cx="4500000" cy="3600000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立方體 58"/>
          <p:cNvSpPr/>
          <p:nvPr/>
        </p:nvSpPr>
        <p:spPr>
          <a:xfrm>
            <a:off x="6236840" y="8268738"/>
            <a:ext cx="1800000" cy="3600000"/>
          </a:xfrm>
          <a:prstGeom prst="cube">
            <a:avLst>
              <a:gd name="adj" fmla="val 4995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2980961" y="954961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2980961" y="10194980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2980961" y="10840342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Garamond" panose="02020404030301010803" pitchFamily="18" charset="0"/>
                <a:ea typeface="標楷體" panose="03000509000000000000" pitchFamily="65" charset="-120"/>
              </a:rPr>
              <a:t>1010101010101010</a:t>
            </a:r>
            <a:endParaRPr lang="zh-TW" altLang="en-US" sz="3200" b="1" dirty="0" smtClean="0">
              <a:latin typeface="Garamond" panose="02020404030301010803" pitchFamily="18" charset="0"/>
              <a:ea typeface="標楷體" panose="03000509000000000000" pitchFamily="65" charset="-120"/>
            </a:endParaRPr>
          </a:p>
        </p:txBody>
      </p:sp>
      <p:pic>
        <p:nvPicPr>
          <p:cNvPr id="63" name="Picture 2" descr="https://rosslocks.com.au/wp-content/uploads/2018/01/keyhole-inserts-800x490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3D3C3A"/>
              </a:clrFrom>
              <a:clrTo>
                <a:srgbClr val="3D3C3A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5" t="26846" r="65851" b="30549"/>
          <a:stretch/>
        </p:blipFill>
        <p:spPr bwMode="auto">
          <a:xfrm>
            <a:off x="7407657" y="9411517"/>
            <a:ext cx="656935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接點 2"/>
          <p:cNvCxnSpPr/>
          <p:nvPr/>
        </p:nvCxnSpPr>
        <p:spPr>
          <a:xfrm flipH="1">
            <a:off x="3235433" y="8093573"/>
            <a:ext cx="3775166" cy="37751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/>
          <p:nvPr/>
        </p:nvCxnSpPr>
        <p:spPr>
          <a:xfrm>
            <a:off x="3235433" y="8093573"/>
            <a:ext cx="3775166" cy="37751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942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橢圓 12"/>
          <p:cNvSpPr/>
          <p:nvPr/>
        </p:nvSpPr>
        <p:spPr>
          <a:xfrm>
            <a:off x="4107200" y="1657914"/>
            <a:ext cx="2880000" cy="288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699" y="116556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674" y="2704078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962" y="4516074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733" y="2917802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278" y="2004205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200" y="3403951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676" y="3473590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093" y="180622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855" y="4029379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752" y="1165566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news.xfastest.com/wp-content/uploads/2018/04/NVIDIA-GeForce-GTX-1180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616" y="2362014"/>
            <a:ext cx="108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向右箭號 28"/>
          <p:cNvSpPr/>
          <p:nvPr/>
        </p:nvSpPr>
        <p:spPr>
          <a:xfrm rot="1606338" flipH="1">
            <a:off x="4266961" y="2634685"/>
            <a:ext cx="1505217" cy="27000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70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5746346" y="1075096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6901299" y="1088348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7710391" y="1728960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7970728" y="2310147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8030905" y="2863865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7970727" y="3432888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7650213" y="3964201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4737543" y="4402680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3146781" y="3297189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3086553" y="2586741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t="15635" r="27068" b="15665"/>
          <a:stretch/>
        </p:blipFill>
        <p:spPr bwMode="auto">
          <a:xfrm>
            <a:off x="3244320" y="1888947"/>
            <a:ext cx="180533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jinbutuillust.businesscatalyst.com/images/020902.png?crc=396871859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281" y="1790090"/>
            <a:ext cx="215999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jinbutuillust.businesscatalyst.com/images/030403.png?crc=24985689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151" y="1776741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jinbutuillust.businesscatalyst.com/images/110201.png?crc=1781078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093" y="3628349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jinbutuillust.businesscatalyst.com/images/060401.png?crc=37866816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042" y="19193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993" y="377114"/>
            <a:ext cx="540000" cy="540000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79" y="1442937"/>
            <a:ext cx="540000" cy="540000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262" y="1618947"/>
            <a:ext cx="540000" cy="540000"/>
          </a:xfrm>
          <a:prstGeom prst="rect">
            <a:avLst/>
          </a:prstGeom>
        </p:spPr>
      </p:pic>
      <p:pic>
        <p:nvPicPr>
          <p:cNvPr id="43" name="圖片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55" y="468622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14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176</Words>
  <Application>Microsoft Office PowerPoint</Application>
  <PresentationFormat>寬螢幕</PresentationFormat>
  <Paragraphs>61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新細明體</vt:lpstr>
      <vt:lpstr>標楷體</vt:lpstr>
      <vt:lpstr>Arial</vt:lpstr>
      <vt:lpstr>Calibri</vt:lpstr>
      <vt:lpstr>Calibri Light</vt:lpstr>
      <vt:lpstr>Garamond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陳敬翔</dc:creator>
  <cp:lastModifiedBy>Sean Chen</cp:lastModifiedBy>
  <cp:revision>34</cp:revision>
  <dcterms:created xsi:type="dcterms:W3CDTF">2018-06-03T00:57:49Z</dcterms:created>
  <dcterms:modified xsi:type="dcterms:W3CDTF">2018-08-09T01:12:54Z</dcterms:modified>
</cp:coreProperties>
</file>